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5" r:id="rId2"/>
    <p:sldId id="266" r:id="rId3"/>
    <p:sldId id="267" r:id="rId4"/>
    <p:sldId id="268" r:id="rId5"/>
  </p:sldIdLst>
  <p:sldSz cx="14447838" cy="9134475"/>
  <p:notesSz cx="6858000" cy="9144000"/>
  <p:defaultTextStyle>
    <a:defPPr>
      <a:defRPr lang="en-US"/>
    </a:defPPr>
    <a:lvl1pPr marL="0" algn="l" defTabSz="673572" rtl="0" eaLnBrk="1" latinLnBrk="0" hangingPunct="1">
      <a:defRPr sz="2700" kern="1200">
        <a:solidFill>
          <a:schemeClr val="tx1"/>
        </a:solidFill>
        <a:latin typeface="+mn-lt"/>
        <a:ea typeface="+mn-ea"/>
        <a:cs typeface="+mn-cs"/>
      </a:defRPr>
    </a:lvl1pPr>
    <a:lvl2pPr marL="673572" algn="l" defTabSz="673572" rtl="0" eaLnBrk="1" latinLnBrk="0" hangingPunct="1">
      <a:defRPr sz="2700" kern="1200">
        <a:solidFill>
          <a:schemeClr val="tx1"/>
        </a:solidFill>
        <a:latin typeface="+mn-lt"/>
        <a:ea typeface="+mn-ea"/>
        <a:cs typeface="+mn-cs"/>
      </a:defRPr>
    </a:lvl2pPr>
    <a:lvl3pPr marL="1347143" algn="l" defTabSz="673572" rtl="0" eaLnBrk="1" latinLnBrk="0" hangingPunct="1">
      <a:defRPr sz="2700" kern="1200">
        <a:solidFill>
          <a:schemeClr val="tx1"/>
        </a:solidFill>
        <a:latin typeface="+mn-lt"/>
        <a:ea typeface="+mn-ea"/>
        <a:cs typeface="+mn-cs"/>
      </a:defRPr>
    </a:lvl3pPr>
    <a:lvl4pPr marL="2020715" algn="l" defTabSz="673572" rtl="0" eaLnBrk="1" latinLnBrk="0" hangingPunct="1">
      <a:defRPr sz="2700" kern="1200">
        <a:solidFill>
          <a:schemeClr val="tx1"/>
        </a:solidFill>
        <a:latin typeface="+mn-lt"/>
        <a:ea typeface="+mn-ea"/>
        <a:cs typeface="+mn-cs"/>
      </a:defRPr>
    </a:lvl4pPr>
    <a:lvl5pPr marL="2694288" algn="l" defTabSz="673572" rtl="0" eaLnBrk="1" latinLnBrk="0" hangingPunct="1">
      <a:defRPr sz="2700" kern="1200">
        <a:solidFill>
          <a:schemeClr val="tx1"/>
        </a:solidFill>
        <a:latin typeface="+mn-lt"/>
        <a:ea typeface="+mn-ea"/>
        <a:cs typeface="+mn-cs"/>
      </a:defRPr>
    </a:lvl5pPr>
    <a:lvl6pPr marL="3367860" algn="l" defTabSz="673572" rtl="0" eaLnBrk="1" latinLnBrk="0" hangingPunct="1">
      <a:defRPr sz="2700" kern="1200">
        <a:solidFill>
          <a:schemeClr val="tx1"/>
        </a:solidFill>
        <a:latin typeface="+mn-lt"/>
        <a:ea typeface="+mn-ea"/>
        <a:cs typeface="+mn-cs"/>
      </a:defRPr>
    </a:lvl6pPr>
    <a:lvl7pPr marL="4041432" algn="l" defTabSz="673572" rtl="0" eaLnBrk="1" latinLnBrk="0" hangingPunct="1">
      <a:defRPr sz="2700" kern="1200">
        <a:solidFill>
          <a:schemeClr val="tx1"/>
        </a:solidFill>
        <a:latin typeface="+mn-lt"/>
        <a:ea typeface="+mn-ea"/>
        <a:cs typeface="+mn-cs"/>
      </a:defRPr>
    </a:lvl7pPr>
    <a:lvl8pPr marL="4715003" algn="l" defTabSz="673572" rtl="0" eaLnBrk="1" latinLnBrk="0" hangingPunct="1">
      <a:defRPr sz="2700" kern="1200">
        <a:solidFill>
          <a:schemeClr val="tx1"/>
        </a:solidFill>
        <a:latin typeface="+mn-lt"/>
        <a:ea typeface="+mn-ea"/>
        <a:cs typeface="+mn-cs"/>
      </a:defRPr>
    </a:lvl8pPr>
    <a:lvl9pPr marL="5388575" algn="l" defTabSz="673572" rtl="0" eaLnBrk="1" latinLnBrk="0" hangingPunct="1">
      <a:defRPr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080" y="-112"/>
      </p:cViewPr>
      <p:guideLst>
        <p:guide orient="horz" pos="2877"/>
        <p:guide pos="45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0ED2C-04E2-F544-AE36-41F7AAADDFB8}" type="datetimeFigureOut">
              <a:rPr lang="en-US" smtClean="0"/>
              <a:t>8/9/12</a:t>
            </a:fld>
            <a:endParaRPr lang="en-US"/>
          </a:p>
        </p:txBody>
      </p:sp>
      <p:sp>
        <p:nvSpPr>
          <p:cNvPr id="4" name="Slide Image Placeholder 3"/>
          <p:cNvSpPr>
            <a:spLocks noGrp="1" noRot="1" noChangeAspect="1"/>
          </p:cNvSpPr>
          <p:nvPr>
            <p:ph type="sldImg" idx="2"/>
          </p:nvPr>
        </p:nvSpPr>
        <p:spPr>
          <a:xfrm>
            <a:off x="717550" y="685800"/>
            <a:ext cx="5422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584B5F-A95C-F341-8928-374B3787E7F9}" type="slidenum">
              <a:rPr lang="en-US" smtClean="0"/>
              <a:t>‹#›</a:t>
            </a:fld>
            <a:endParaRPr lang="en-US"/>
          </a:p>
        </p:txBody>
      </p:sp>
    </p:spTree>
    <p:extLst>
      <p:ext uri="{BB962C8B-B14F-4D97-AF65-F5344CB8AC3E}">
        <p14:creationId xmlns:p14="http://schemas.microsoft.com/office/powerpoint/2010/main" val="623942038"/>
      </p:ext>
    </p:extLst>
  </p:cSld>
  <p:clrMap bg1="lt1" tx1="dk1" bg2="lt2" tx2="dk2" accent1="accent1" accent2="accent2" accent3="accent3" accent4="accent4" accent5="accent5" accent6="accent6" hlink="hlink" folHlink="folHlink"/>
  <p:notesStyle>
    <a:lvl1pPr marL="0" algn="l" defTabSz="457062" rtl="0" eaLnBrk="1" latinLnBrk="0" hangingPunct="1">
      <a:defRPr sz="1200" kern="1200">
        <a:solidFill>
          <a:schemeClr val="tx1"/>
        </a:solidFill>
        <a:latin typeface="+mn-lt"/>
        <a:ea typeface="+mn-ea"/>
        <a:cs typeface="+mn-cs"/>
      </a:defRPr>
    </a:lvl1pPr>
    <a:lvl2pPr marL="457062" algn="l" defTabSz="457062" rtl="0" eaLnBrk="1" latinLnBrk="0" hangingPunct="1">
      <a:defRPr sz="1200" kern="1200">
        <a:solidFill>
          <a:schemeClr val="tx1"/>
        </a:solidFill>
        <a:latin typeface="+mn-lt"/>
        <a:ea typeface="+mn-ea"/>
        <a:cs typeface="+mn-cs"/>
      </a:defRPr>
    </a:lvl2pPr>
    <a:lvl3pPr marL="914123" algn="l" defTabSz="457062" rtl="0" eaLnBrk="1" latinLnBrk="0" hangingPunct="1">
      <a:defRPr sz="1200" kern="1200">
        <a:solidFill>
          <a:schemeClr val="tx1"/>
        </a:solidFill>
        <a:latin typeface="+mn-lt"/>
        <a:ea typeface="+mn-ea"/>
        <a:cs typeface="+mn-cs"/>
      </a:defRPr>
    </a:lvl3pPr>
    <a:lvl4pPr marL="1371185" algn="l" defTabSz="457062" rtl="0" eaLnBrk="1" latinLnBrk="0" hangingPunct="1">
      <a:defRPr sz="1200" kern="1200">
        <a:solidFill>
          <a:schemeClr val="tx1"/>
        </a:solidFill>
        <a:latin typeface="+mn-lt"/>
        <a:ea typeface="+mn-ea"/>
        <a:cs typeface="+mn-cs"/>
      </a:defRPr>
    </a:lvl4pPr>
    <a:lvl5pPr marL="1828247" algn="l" defTabSz="457062" rtl="0" eaLnBrk="1" latinLnBrk="0" hangingPunct="1">
      <a:defRPr sz="1200" kern="1200">
        <a:solidFill>
          <a:schemeClr val="tx1"/>
        </a:solidFill>
        <a:latin typeface="+mn-lt"/>
        <a:ea typeface="+mn-ea"/>
        <a:cs typeface="+mn-cs"/>
      </a:defRPr>
    </a:lvl5pPr>
    <a:lvl6pPr marL="2285308" algn="l" defTabSz="457062" rtl="0" eaLnBrk="1" latinLnBrk="0" hangingPunct="1">
      <a:defRPr sz="1200" kern="1200">
        <a:solidFill>
          <a:schemeClr val="tx1"/>
        </a:solidFill>
        <a:latin typeface="+mn-lt"/>
        <a:ea typeface="+mn-ea"/>
        <a:cs typeface="+mn-cs"/>
      </a:defRPr>
    </a:lvl6pPr>
    <a:lvl7pPr marL="2742370" algn="l" defTabSz="457062" rtl="0" eaLnBrk="1" latinLnBrk="0" hangingPunct="1">
      <a:defRPr sz="1200" kern="1200">
        <a:solidFill>
          <a:schemeClr val="tx1"/>
        </a:solidFill>
        <a:latin typeface="+mn-lt"/>
        <a:ea typeface="+mn-ea"/>
        <a:cs typeface="+mn-cs"/>
      </a:defRPr>
    </a:lvl7pPr>
    <a:lvl8pPr marL="3199434" algn="l" defTabSz="457062" rtl="0" eaLnBrk="1" latinLnBrk="0" hangingPunct="1">
      <a:defRPr sz="1200" kern="1200">
        <a:solidFill>
          <a:schemeClr val="tx1"/>
        </a:solidFill>
        <a:latin typeface="+mn-lt"/>
        <a:ea typeface="+mn-ea"/>
        <a:cs typeface="+mn-cs"/>
      </a:defRPr>
    </a:lvl8pPr>
    <a:lvl9pPr marL="3656496" algn="l" defTabSz="45706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3590" y="2837608"/>
            <a:ext cx="12280662" cy="1957992"/>
          </a:xfrm>
        </p:spPr>
        <p:txBody>
          <a:bodyPr/>
          <a:lstStyle/>
          <a:p>
            <a:r>
              <a:rPr lang="en-US" smtClean="0"/>
              <a:t>Click to edit Master title style</a:t>
            </a:r>
            <a:endParaRPr lang="en-US"/>
          </a:p>
        </p:txBody>
      </p:sp>
      <p:sp>
        <p:nvSpPr>
          <p:cNvPr id="3" name="Subtitle 2"/>
          <p:cNvSpPr>
            <a:spLocks noGrp="1"/>
          </p:cNvSpPr>
          <p:nvPr>
            <p:ph type="subTitle" idx="1"/>
          </p:nvPr>
        </p:nvSpPr>
        <p:spPr>
          <a:xfrm>
            <a:off x="2167180" y="5176202"/>
            <a:ext cx="10113487" cy="2334366"/>
          </a:xfrm>
        </p:spPr>
        <p:txBody>
          <a:bodyPr/>
          <a:lstStyle>
            <a:lvl1pPr marL="0" indent="0" algn="ctr">
              <a:buNone/>
              <a:defRPr>
                <a:solidFill>
                  <a:schemeClr val="tx1">
                    <a:tint val="75000"/>
                  </a:schemeClr>
                </a:solidFill>
              </a:defRPr>
            </a:lvl1pPr>
            <a:lvl2pPr marL="673572" indent="0" algn="ctr">
              <a:buNone/>
              <a:defRPr>
                <a:solidFill>
                  <a:schemeClr val="tx1">
                    <a:tint val="75000"/>
                  </a:schemeClr>
                </a:solidFill>
              </a:defRPr>
            </a:lvl2pPr>
            <a:lvl3pPr marL="1347143" indent="0" algn="ctr">
              <a:buNone/>
              <a:defRPr>
                <a:solidFill>
                  <a:schemeClr val="tx1">
                    <a:tint val="75000"/>
                  </a:schemeClr>
                </a:solidFill>
              </a:defRPr>
            </a:lvl3pPr>
            <a:lvl4pPr marL="2020715" indent="0" algn="ctr">
              <a:buNone/>
              <a:defRPr>
                <a:solidFill>
                  <a:schemeClr val="tx1">
                    <a:tint val="75000"/>
                  </a:schemeClr>
                </a:solidFill>
              </a:defRPr>
            </a:lvl4pPr>
            <a:lvl5pPr marL="2694288" indent="0" algn="ctr">
              <a:buNone/>
              <a:defRPr>
                <a:solidFill>
                  <a:schemeClr val="tx1">
                    <a:tint val="75000"/>
                  </a:schemeClr>
                </a:solidFill>
              </a:defRPr>
            </a:lvl5pPr>
            <a:lvl6pPr marL="3367860" indent="0" algn="ctr">
              <a:buNone/>
              <a:defRPr>
                <a:solidFill>
                  <a:schemeClr val="tx1">
                    <a:tint val="75000"/>
                  </a:schemeClr>
                </a:solidFill>
              </a:defRPr>
            </a:lvl6pPr>
            <a:lvl7pPr marL="4041432" indent="0" algn="ctr">
              <a:buNone/>
              <a:defRPr>
                <a:solidFill>
                  <a:schemeClr val="tx1">
                    <a:tint val="75000"/>
                  </a:schemeClr>
                </a:solidFill>
              </a:defRPr>
            </a:lvl7pPr>
            <a:lvl8pPr marL="4715003" indent="0" algn="ctr">
              <a:buNone/>
              <a:defRPr>
                <a:solidFill>
                  <a:schemeClr val="tx1">
                    <a:tint val="75000"/>
                  </a:schemeClr>
                </a:solidFill>
              </a:defRPr>
            </a:lvl8pPr>
            <a:lvl9pPr marL="538857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53284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29996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552308" y="486331"/>
            <a:ext cx="5134500" cy="103820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1281" y="486331"/>
            <a:ext cx="15170230" cy="103820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42358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13115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281" y="5869748"/>
            <a:ext cx="12280662" cy="1814208"/>
          </a:xfrm>
        </p:spPr>
        <p:txBody>
          <a:bodyPr anchor="t"/>
          <a:lstStyle>
            <a:lvl1pPr algn="l">
              <a:defRPr sz="5900" b="1" cap="all"/>
            </a:lvl1pPr>
          </a:lstStyle>
          <a:p>
            <a:r>
              <a:rPr lang="en-US" smtClean="0"/>
              <a:t>Click to edit Master title style</a:t>
            </a:r>
            <a:endParaRPr lang="en-US"/>
          </a:p>
        </p:txBody>
      </p:sp>
      <p:sp>
        <p:nvSpPr>
          <p:cNvPr id="3" name="Text Placeholder 2"/>
          <p:cNvSpPr>
            <a:spLocks noGrp="1"/>
          </p:cNvSpPr>
          <p:nvPr>
            <p:ph type="body" idx="1"/>
          </p:nvPr>
        </p:nvSpPr>
        <p:spPr>
          <a:xfrm>
            <a:off x="1141281" y="3871582"/>
            <a:ext cx="12280662" cy="1998166"/>
          </a:xfrm>
        </p:spPr>
        <p:txBody>
          <a:bodyPr anchor="b"/>
          <a:lstStyle>
            <a:lvl1pPr marL="0" indent="0">
              <a:buNone/>
              <a:defRPr sz="2900">
                <a:solidFill>
                  <a:schemeClr val="tx1">
                    <a:tint val="75000"/>
                  </a:schemeClr>
                </a:solidFill>
              </a:defRPr>
            </a:lvl1pPr>
            <a:lvl2pPr marL="673572" indent="0">
              <a:buNone/>
              <a:defRPr sz="2700">
                <a:solidFill>
                  <a:schemeClr val="tx1">
                    <a:tint val="75000"/>
                  </a:schemeClr>
                </a:solidFill>
              </a:defRPr>
            </a:lvl2pPr>
            <a:lvl3pPr marL="1347143" indent="0">
              <a:buNone/>
              <a:defRPr sz="2400">
                <a:solidFill>
                  <a:schemeClr val="tx1">
                    <a:tint val="75000"/>
                  </a:schemeClr>
                </a:solidFill>
              </a:defRPr>
            </a:lvl3pPr>
            <a:lvl4pPr marL="2020715" indent="0">
              <a:buNone/>
              <a:defRPr sz="2100">
                <a:solidFill>
                  <a:schemeClr val="tx1">
                    <a:tint val="75000"/>
                  </a:schemeClr>
                </a:solidFill>
              </a:defRPr>
            </a:lvl4pPr>
            <a:lvl5pPr marL="2694288" indent="0">
              <a:buNone/>
              <a:defRPr sz="2100">
                <a:solidFill>
                  <a:schemeClr val="tx1">
                    <a:tint val="75000"/>
                  </a:schemeClr>
                </a:solidFill>
              </a:defRPr>
            </a:lvl5pPr>
            <a:lvl6pPr marL="3367860" indent="0">
              <a:buNone/>
              <a:defRPr sz="2100">
                <a:solidFill>
                  <a:schemeClr val="tx1">
                    <a:tint val="75000"/>
                  </a:schemeClr>
                </a:solidFill>
              </a:defRPr>
            </a:lvl6pPr>
            <a:lvl7pPr marL="4041432" indent="0">
              <a:buNone/>
              <a:defRPr sz="2100">
                <a:solidFill>
                  <a:schemeClr val="tx1">
                    <a:tint val="75000"/>
                  </a:schemeClr>
                </a:solidFill>
              </a:defRPr>
            </a:lvl7pPr>
            <a:lvl8pPr marL="4715003" indent="0">
              <a:buNone/>
              <a:defRPr sz="2100">
                <a:solidFill>
                  <a:schemeClr val="tx1">
                    <a:tint val="75000"/>
                  </a:schemeClr>
                </a:solidFill>
              </a:defRPr>
            </a:lvl8pPr>
            <a:lvl9pPr marL="5388575"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524CD-2D89-7F4A-9B9C-8CB5877737FD}" type="datetimeFigureOut">
              <a:rPr lang="en-US" smtClean="0"/>
              <a:t>8/9/12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25246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1284" y="2839727"/>
            <a:ext cx="10151109" cy="8028611"/>
          </a:xfrm>
        </p:spPr>
        <p:txBody>
          <a:bodyPr/>
          <a:lstStyle>
            <a:lvl1pPr>
              <a:defRPr sz="4100"/>
            </a:lvl1pPr>
            <a:lvl2pPr>
              <a:defRPr sz="3500"/>
            </a:lvl2pPr>
            <a:lvl3pPr>
              <a:defRPr sz="29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533189" y="2839727"/>
            <a:ext cx="10153619" cy="8028611"/>
          </a:xfrm>
        </p:spPr>
        <p:txBody>
          <a:bodyPr/>
          <a:lstStyle>
            <a:lvl1pPr>
              <a:defRPr sz="4100"/>
            </a:lvl1pPr>
            <a:lvl2pPr>
              <a:defRPr sz="3500"/>
            </a:lvl2pPr>
            <a:lvl3pPr>
              <a:defRPr sz="29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524CD-2D89-7F4A-9B9C-8CB5877737FD}" type="datetimeFigureOut">
              <a:rPr lang="en-US" smtClean="0"/>
              <a:t>8/9/12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71970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2397" y="365805"/>
            <a:ext cx="13003053" cy="152241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22392" y="2044688"/>
            <a:ext cx="6383638" cy="852127"/>
          </a:xfrm>
        </p:spPr>
        <p:txBody>
          <a:bodyPr anchor="b"/>
          <a:lstStyle>
            <a:lvl1pPr marL="0" indent="0">
              <a:buNone/>
              <a:defRPr sz="3500" b="1"/>
            </a:lvl1pPr>
            <a:lvl2pPr marL="673572" indent="0">
              <a:buNone/>
              <a:defRPr sz="2900" b="1"/>
            </a:lvl2pPr>
            <a:lvl3pPr marL="1347143" indent="0">
              <a:buNone/>
              <a:defRPr sz="2700" b="1"/>
            </a:lvl3pPr>
            <a:lvl4pPr marL="2020715" indent="0">
              <a:buNone/>
              <a:defRPr sz="2400" b="1"/>
            </a:lvl4pPr>
            <a:lvl5pPr marL="2694288" indent="0">
              <a:buNone/>
              <a:defRPr sz="2400" b="1"/>
            </a:lvl5pPr>
            <a:lvl6pPr marL="3367860" indent="0">
              <a:buNone/>
              <a:defRPr sz="2400" b="1"/>
            </a:lvl6pPr>
            <a:lvl7pPr marL="4041432" indent="0">
              <a:buNone/>
              <a:defRPr sz="2400" b="1"/>
            </a:lvl7pPr>
            <a:lvl8pPr marL="4715003" indent="0">
              <a:buNone/>
              <a:defRPr sz="2400" b="1"/>
            </a:lvl8pPr>
            <a:lvl9pPr marL="5388575"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722392" y="2896813"/>
            <a:ext cx="6383638" cy="5262896"/>
          </a:xfrm>
        </p:spPr>
        <p:txBody>
          <a:bodyPr/>
          <a:lstStyle>
            <a:lvl1pPr>
              <a:defRPr sz="3500"/>
            </a:lvl1pPr>
            <a:lvl2pPr>
              <a:defRPr sz="29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339307" y="2044688"/>
            <a:ext cx="6386145" cy="852127"/>
          </a:xfrm>
        </p:spPr>
        <p:txBody>
          <a:bodyPr anchor="b"/>
          <a:lstStyle>
            <a:lvl1pPr marL="0" indent="0">
              <a:buNone/>
              <a:defRPr sz="3500" b="1"/>
            </a:lvl1pPr>
            <a:lvl2pPr marL="673572" indent="0">
              <a:buNone/>
              <a:defRPr sz="2900" b="1"/>
            </a:lvl2pPr>
            <a:lvl3pPr marL="1347143" indent="0">
              <a:buNone/>
              <a:defRPr sz="2700" b="1"/>
            </a:lvl3pPr>
            <a:lvl4pPr marL="2020715" indent="0">
              <a:buNone/>
              <a:defRPr sz="2400" b="1"/>
            </a:lvl4pPr>
            <a:lvl5pPr marL="2694288" indent="0">
              <a:buNone/>
              <a:defRPr sz="2400" b="1"/>
            </a:lvl5pPr>
            <a:lvl6pPr marL="3367860" indent="0">
              <a:buNone/>
              <a:defRPr sz="2400" b="1"/>
            </a:lvl6pPr>
            <a:lvl7pPr marL="4041432" indent="0">
              <a:buNone/>
              <a:defRPr sz="2400" b="1"/>
            </a:lvl7pPr>
            <a:lvl8pPr marL="4715003" indent="0">
              <a:buNone/>
              <a:defRPr sz="2400" b="1"/>
            </a:lvl8pPr>
            <a:lvl9pPr marL="5388575"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7339307" y="2896813"/>
            <a:ext cx="6386145" cy="5262896"/>
          </a:xfrm>
        </p:spPr>
        <p:txBody>
          <a:bodyPr/>
          <a:lstStyle>
            <a:lvl1pPr>
              <a:defRPr sz="3500"/>
            </a:lvl1pPr>
            <a:lvl2pPr>
              <a:defRPr sz="29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524CD-2D89-7F4A-9B9C-8CB5877737FD}" type="datetimeFigureOut">
              <a:rPr lang="en-US" smtClean="0"/>
              <a:t>8/9/12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37907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524CD-2D89-7F4A-9B9C-8CB5877737FD}" type="datetimeFigureOut">
              <a:rPr lang="en-US" smtClean="0"/>
              <a:t>8/9/12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08007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524CD-2D89-7F4A-9B9C-8CB5877737FD}" type="datetimeFigureOut">
              <a:rPr lang="en-US" smtClean="0"/>
              <a:t>8/9/12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01535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2398" y="363687"/>
            <a:ext cx="4753239" cy="1547786"/>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648703" y="363692"/>
            <a:ext cx="8076743" cy="7796021"/>
          </a:xfrm>
        </p:spPr>
        <p:txBody>
          <a:bodyPr/>
          <a:lstStyle>
            <a:lvl1pPr>
              <a:defRPr sz="4700"/>
            </a:lvl1pPr>
            <a:lvl2pPr>
              <a:defRPr sz="4100"/>
            </a:lvl2pPr>
            <a:lvl3pPr>
              <a:defRPr sz="35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22398" y="1911478"/>
            <a:ext cx="4753239" cy="6248235"/>
          </a:xfrm>
        </p:spPr>
        <p:txBody>
          <a:bodyPr/>
          <a:lstStyle>
            <a:lvl1pPr marL="0" indent="0">
              <a:buNone/>
              <a:defRPr sz="2100"/>
            </a:lvl1pPr>
            <a:lvl2pPr marL="673572" indent="0">
              <a:buNone/>
              <a:defRPr sz="1800"/>
            </a:lvl2pPr>
            <a:lvl3pPr marL="1347143" indent="0">
              <a:buNone/>
              <a:defRPr sz="1500"/>
            </a:lvl3pPr>
            <a:lvl4pPr marL="2020715" indent="0">
              <a:buNone/>
              <a:defRPr sz="1300"/>
            </a:lvl4pPr>
            <a:lvl5pPr marL="2694288" indent="0">
              <a:buNone/>
              <a:defRPr sz="1300"/>
            </a:lvl5pPr>
            <a:lvl6pPr marL="3367860" indent="0">
              <a:buNone/>
              <a:defRPr sz="1300"/>
            </a:lvl6pPr>
            <a:lvl7pPr marL="4041432" indent="0">
              <a:buNone/>
              <a:defRPr sz="1300"/>
            </a:lvl7pPr>
            <a:lvl8pPr marL="4715003" indent="0">
              <a:buNone/>
              <a:defRPr sz="1300"/>
            </a:lvl8pPr>
            <a:lvl9pPr marL="53885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524CD-2D89-7F4A-9B9C-8CB5877737FD}" type="datetimeFigureOut">
              <a:rPr lang="en-US" smtClean="0"/>
              <a:t>8/9/12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17836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1879" y="6394134"/>
            <a:ext cx="8668703" cy="754864"/>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31879" y="816185"/>
            <a:ext cx="8668703" cy="5480685"/>
          </a:xfrm>
        </p:spPr>
        <p:txBody>
          <a:bodyPr/>
          <a:lstStyle>
            <a:lvl1pPr marL="0" indent="0">
              <a:buNone/>
              <a:defRPr sz="4700"/>
            </a:lvl1pPr>
            <a:lvl2pPr marL="673572" indent="0">
              <a:buNone/>
              <a:defRPr sz="4100"/>
            </a:lvl2pPr>
            <a:lvl3pPr marL="1347143" indent="0">
              <a:buNone/>
              <a:defRPr sz="3500"/>
            </a:lvl3pPr>
            <a:lvl4pPr marL="2020715" indent="0">
              <a:buNone/>
              <a:defRPr sz="2900"/>
            </a:lvl4pPr>
            <a:lvl5pPr marL="2694288" indent="0">
              <a:buNone/>
              <a:defRPr sz="2900"/>
            </a:lvl5pPr>
            <a:lvl6pPr marL="3367860" indent="0">
              <a:buNone/>
              <a:defRPr sz="2900"/>
            </a:lvl6pPr>
            <a:lvl7pPr marL="4041432" indent="0">
              <a:buNone/>
              <a:defRPr sz="2900"/>
            </a:lvl7pPr>
            <a:lvl8pPr marL="4715003" indent="0">
              <a:buNone/>
              <a:defRPr sz="2900"/>
            </a:lvl8pPr>
            <a:lvl9pPr marL="5388575" indent="0">
              <a:buNone/>
              <a:defRPr sz="2900"/>
            </a:lvl9pPr>
          </a:lstStyle>
          <a:p>
            <a:endParaRPr lang="en-US"/>
          </a:p>
        </p:txBody>
      </p:sp>
      <p:sp>
        <p:nvSpPr>
          <p:cNvPr id="4" name="Text Placeholder 3"/>
          <p:cNvSpPr>
            <a:spLocks noGrp="1"/>
          </p:cNvSpPr>
          <p:nvPr>
            <p:ph type="body" sz="half" idx="2"/>
          </p:nvPr>
        </p:nvSpPr>
        <p:spPr>
          <a:xfrm>
            <a:off x="2831879" y="7148999"/>
            <a:ext cx="8668703" cy="1072031"/>
          </a:xfrm>
        </p:spPr>
        <p:txBody>
          <a:bodyPr/>
          <a:lstStyle>
            <a:lvl1pPr marL="0" indent="0">
              <a:buNone/>
              <a:defRPr sz="2100"/>
            </a:lvl1pPr>
            <a:lvl2pPr marL="673572" indent="0">
              <a:buNone/>
              <a:defRPr sz="1800"/>
            </a:lvl2pPr>
            <a:lvl3pPr marL="1347143" indent="0">
              <a:buNone/>
              <a:defRPr sz="1500"/>
            </a:lvl3pPr>
            <a:lvl4pPr marL="2020715" indent="0">
              <a:buNone/>
              <a:defRPr sz="1300"/>
            </a:lvl4pPr>
            <a:lvl5pPr marL="2694288" indent="0">
              <a:buNone/>
              <a:defRPr sz="1300"/>
            </a:lvl5pPr>
            <a:lvl6pPr marL="3367860" indent="0">
              <a:buNone/>
              <a:defRPr sz="1300"/>
            </a:lvl6pPr>
            <a:lvl7pPr marL="4041432" indent="0">
              <a:buNone/>
              <a:defRPr sz="1300"/>
            </a:lvl7pPr>
            <a:lvl8pPr marL="4715003" indent="0">
              <a:buNone/>
              <a:defRPr sz="1300"/>
            </a:lvl8pPr>
            <a:lvl9pPr marL="53885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524CD-2D89-7F4A-9B9C-8CB5877737FD}" type="datetimeFigureOut">
              <a:rPr lang="en-US" smtClean="0"/>
              <a:t>8/9/12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31731772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2397" y="365805"/>
            <a:ext cx="13003053" cy="1522413"/>
          </a:xfrm>
          <a:prstGeom prst="rect">
            <a:avLst/>
          </a:prstGeom>
        </p:spPr>
        <p:txBody>
          <a:bodyPr vert="horz" lIns="134714" tIns="67357" rIns="134714" bIns="6735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22397" y="2131382"/>
            <a:ext cx="13003053" cy="6028331"/>
          </a:xfrm>
          <a:prstGeom prst="rect">
            <a:avLst/>
          </a:prstGeom>
        </p:spPr>
        <p:txBody>
          <a:bodyPr vert="horz" lIns="134714" tIns="67357" rIns="134714" bIns="673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22397" y="8466307"/>
            <a:ext cx="3371161" cy="486326"/>
          </a:xfrm>
          <a:prstGeom prst="rect">
            <a:avLst/>
          </a:prstGeom>
        </p:spPr>
        <p:txBody>
          <a:bodyPr vert="horz" lIns="134714" tIns="67357" rIns="134714" bIns="67357" rtlCol="0" anchor="ctr"/>
          <a:lstStyle>
            <a:lvl1pPr algn="l">
              <a:defRPr sz="1800">
                <a:solidFill>
                  <a:schemeClr val="tx1">
                    <a:tint val="75000"/>
                  </a:schemeClr>
                </a:solidFill>
              </a:defRPr>
            </a:lvl1pPr>
          </a:lstStyle>
          <a:p>
            <a:fld id="{5EC524CD-2D89-7F4A-9B9C-8CB5877737FD}" type="datetimeFigureOut">
              <a:rPr lang="en-US" smtClean="0"/>
              <a:t>8/9/12</a:t>
            </a:fld>
            <a:endParaRPr lang="en-US"/>
          </a:p>
        </p:txBody>
      </p:sp>
      <p:sp>
        <p:nvSpPr>
          <p:cNvPr id="5" name="Footer Placeholder 4"/>
          <p:cNvSpPr>
            <a:spLocks noGrp="1"/>
          </p:cNvSpPr>
          <p:nvPr>
            <p:ph type="ftr" sz="quarter" idx="3"/>
          </p:nvPr>
        </p:nvSpPr>
        <p:spPr>
          <a:xfrm>
            <a:off x="4936346" y="8466307"/>
            <a:ext cx="4575149" cy="486326"/>
          </a:xfrm>
          <a:prstGeom prst="rect">
            <a:avLst/>
          </a:prstGeom>
        </p:spPr>
        <p:txBody>
          <a:bodyPr vert="horz" lIns="134714" tIns="67357" rIns="134714" bIns="67357"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54289" y="8466307"/>
            <a:ext cx="3371161" cy="486326"/>
          </a:xfrm>
          <a:prstGeom prst="rect">
            <a:avLst/>
          </a:prstGeom>
        </p:spPr>
        <p:txBody>
          <a:bodyPr vert="horz" lIns="134714" tIns="67357" rIns="134714" bIns="67357" rtlCol="0" anchor="ctr"/>
          <a:lstStyle>
            <a:lvl1pPr algn="r">
              <a:defRPr sz="1800">
                <a:solidFill>
                  <a:schemeClr val="tx1">
                    <a:tint val="75000"/>
                  </a:schemeClr>
                </a:solidFill>
              </a:defRPr>
            </a:lvl1pPr>
          </a:lstStyle>
          <a:p>
            <a:fld id="{55B098EE-7BCE-9C41-939D-B9BE9351916D}" type="slidenum">
              <a:rPr lang="en-US" smtClean="0"/>
              <a:t>‹#›</a:t>
            </a:fld>
            <a:endParaRPr lang="en-US"/>
          </a:p>
        </p:txBody>
      </p:sp>
    </p:spTree>
    <p:extLst>
      <p:ext uri="{BB962C8B-B14F-4D97-AF65-F5344CB8AC3E}">
        <p14:creationId xmlns:p14="http://schemas.microsoft.com/office/powerpoint/2010/main" val="722082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73572" rtl="0" eaLnBrk="1" latinLnBrk="0" hangingPunct="1">
        <a:spcBef>
          <a:spcPct val="0"/>
        </a:spcBef>
        <a:buNone/>
        <a:defRPr sz="6500" kern="1200">
          <a:solidFill>
            <a:schemeClr val="tx1"/>
          </a:solidFill>
          <a:latin typeface="+mj-lt"/>
          <a:ea typeface="+mj-ea"/>
          <a:cs typeface="+mj-cs"/>
        </a:defRPr>
      </a:lvl1pPr>
    </p:titleStyle>
    <p:bodyStyle>
      <a:lvl1pPr marL="505180" indent="-505180" algn="l" defTabSz="673572" rtl="0" eaLnBrk="1" latinLnBrk="0" hangingPunct="1">
        <a:spcBef>
          <a:spcPct val="20000"/>
        </a:spcBef>
        <a:buFont typeface="Arial"/>
        <a:buChar char="•"/>
        <a:defRPr sz="4700" kern="1200">
          <a:solidFill>
            <a:schemeClr val="tx1"/>
          </a:solidFill>
          <a:latin typeface="+mn-lt"/>
          <a:ea typeface="+mn-ea"/>
          <a:cs typeface="+mn-cs"/>
        </a:defRPr>
      </a:lvl1pPr>
      <a:lvl2pPr marL="1094554" indent="-420983" algn="l" defTabSz="673572" rtl="0" eaLnBrk="1" latinLnBrk="0" hangingPunct="1">
        <a:spcBef>
          <a:spcPct val="20000"/>
        </a:spcBef>
        <a:buFont typeface="Arial"/>
        <a:buChar char="–"/>
        <a:defRPr sz="4100" kern="1200">
          <a:solidFill>
            <a:schemeClr val="tx1"/>
          </a:solidFill>
          <a:latin typeface="+mn-lt"/>
          <a:ea typeface="+mn-ea"/>
          <a:cs typeface="+mn-cs"/>
        </a:defRPr>
      </a:lvl2pPr>
      <a:lvl3pPr marL="1683929" indent="-336788" algn="l" defTabSz="673572" rtl="0" eaLnBrk="1" latinLnBrk="0" hangingPunct="1">
        <a:spcBef>
          <a:spcPct val="20000"/>
        </a:spcBef>
        <a:buFont typeface="Arial"/>
        <a:buChar char="•"/>
        <a:defRPr sz="3500" kern="1200">
          <a:solidFill>
            <a:schemeClr val="tx1"/>
          </a:solidFill>
          <a:latin typeface="+mn-lt"/>
          <a:ea typeface="+mn-ea"/>
          <a:cs typeface="+mn-cs"/>
        </a:defRPr>
      </a:lvl3pPr>
      <a:lvl4pPr marL="2357501" indent="-336788" algn="l" defTabSz="673572" rtl="0" eaLnBrk="1" latinLnBrk="0" hangingPunct="1">
        <a:spcBef>
          <a:spcPct val="20000"/>
        </a:spcBef>
        <a:buFont typeface="Arial"/>
        <a:buChar char="–"/>
        <a:defRPr sz="2900" kern="1200">
          <a:solidFill>
            <a:schemeClr val="tx1"/>
          </a:solidFill>
          <a:latin typeface="+mn-lt"/>
          <a:ea typeface="+mn-ea"/>
          <a:cs typeface="+mn-cs"/>
        </a:defRPr>
      </a:lvl4pPr>
      <a:lvl5pPr marL="3031074" indent="-336788" algn="l" defTabSz="673572" rtl="0" eaLnBrk="1" latinLnBrk="0" hangingPunct="1">
        <a:spcBef>
          <a:spcPct val="20000"/>
        </a:spcBef>
        <a:buFont typeface="Arial"/>
        <a:buChar char="»"/>
        <a:defRPr sz="2900" kern="1200">
          <a:solidFill>
            <a:schemeClr val="tx1"/>
          </a:solidFill>
          <a:latin typeface="+mn-lt"/>
          <a:ea typeface="+mn-ea"/>
          <a:cs typeface="+mn-cs"/>
        </a:defRPr>
      </a:lvl5pPr>
      <a:lvl6pPr marL="3704645" indent="-336788" algn="l" defTabSz="673572" rtl="0" eaLnBrk="1" latinLnBrk="0" hangingPunct="1">
        <a:spcBef>
          <a:spcPct val="20000"/>
        </a:spcBef>
        <a:buFont typeface="Arial"/>
        <a:buChar char="•"/>
        <a:defRPr sz="2900" kern="1200">
          <a:solidFill>
            <a:schemeClr val="tx1"/>
          </a:solidFill>
          <a:latin typeface="+mn-lt"/>
          <a:ea typeface="+mn-ea"/>
          <a:cs typeface="+mn-cs"/>
        </a:defRPr>
      </a:lvl6pPr>
      <a:lvl7pPr marL="4378218" indent="-336788" algn="l" defTabSz="673572" rtl="0" eaLnBrk="1" latinLnBrk="0" hangingPunct="1">
        <a:spcBef>
          <a:spcPct val="20000"/>
        </a:spcBef>
        <a:buFont typeface="Arial"/>
        <a:buChar char="•"/>
        <a:defRPr sz="2900" kern="1200">
          <a:solidFill>
            <a:schemeClr val="tx1"/>
          </a:solidFill>
          <a:latin typeface="+mn-lt"/>
          <a:ea typeface="+mn-ea"/>
          <a:cs typeface="+mn-cs"/>
        </a:defRPr>
      </a:lvl7pPr>
      <a:lvl8pPr marL="5051789" indent="-336788" algn="l" defTabSz="673572" rtl="0" eaLnBrk="1" latinLnBrk="0" hangingPunct="1">
        <a:spcBef>
          <a:spcPct val="20000"/>
        </a:spcBef>
        <a:buFont typeface="Arial"/>
        <a:buChar char="•"/>
        <a:defRPr sz="2900" kern="1200">
          <a:solidFill>
            <a:schemeClr val="tx1"/>
          </a:solidFill>
          <a:latin typeface="+mn-lt"/>
          <a:ea typeface="+mn-ea"/>
          <a:cs typeface="+mn-cs"/>
        </a:defRPr>
      </a:lvl8pPr>
      <a:lvl9pPr marL="5725361" indent="-336788" algn="l" defTabSz="673572"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73572" rtl="0" eaLnBrk="1" latinLnBrk="0" hangingPunct="1">
        <a:defRPr sz="2700" kern="1200">
          <a:solidFill>
            <a:schemeClr val="tx1"/>
          </a:solidFill>
          <a:latin typeface="+mn-lt"/>
          <a:ea typeface="+mn-ea"/>
          <a:cs typeface="+mn-cs"/>
        </a:defRPr>
      </a:lvl1pPr>
      <a:lvl2pPr marL="673572" algn="l" defTabSz="673572" rtl="0" eaLnBrk="1" latinLnBrk="0" hangingPunct="1">
        <a:defRPr sz="2700" kern="1200">
          <a:solidFill>
            <a:schemeClr val="tx1"/>
          </a:solidFill>
          <a:latin typeface="+mn-lt"/>
          <a:ea typeface="+mn-ea"/>
          <a:cs typeface="+mn-cs"/>
        </a:defRPr>
      </a:lvl2pPr>
      <a:lvl3pPr marL="1347143" algn="l" defTabSz="673572" rtl="0" eaLnBrk="1" latinLnBrk="0" hangingPunct="1">
        <a:defRPr sz="2700" kern="1200">
          <a:solidFill>
            <a:schemeClr val="tx1"/>
          </a:solidFill>
          <a:latin typeface="+mn-lt"/>
          <a:ea typeface="+mn-ea"/>
          <a:cs typeface="+mn-cs"/>
        </a:defRPr>
      </a:lvl3pPr>
      <a:lvl4pPr marL="2020715" algn="l" defTabSz="673572" rtl="0" eaLnBrk="1" latinLnBrk="0" hangingPunct="1">
        <a:defRPr sz="2700" kern="1200">
          <a:solidFill>
            <a:schemeClr val="tx1"/>
          </a:solidFill>
          <a:latin typeface="+mn-lt"/>
          <a:ea typeface="+mn-ea"/>
          <a:cs typeface="+mn-cs"/>
        </a:defRPr>
      </a:lvl4pPr>
      <a:lvl5pPr marL="2694288" algn="l" defTabSz="673572" rtl="0" eaLnBrk="1" latinLnBrk="0" hangingPunct="1">
        <a:defRPr sz="2700" kern="1200">
          <a:solidFill>
            <a:schemeClr val="tx1"/>
          </a:solidFill>
          <a:latin typeface="+mn-lt"/>
          <a:ea typeface="+mn-ea"/>
          <a:cs typeface="+mn-cs"/>
        </a:defRPr>
      </a:lvl5pPr>
      <a:lvl6pPr marL="3367860" algn="l" defTabSz="673572" rtl="0" eaLnBrk="1" latinLnBrk="0" hangingPunct="1">
        <a:defRPr sz="2700" kern="1200">
          <a:solidFill>
            <a:schemeClr val="tx1"/>
          </a:solidFill>
          <a:latin typeface="+mn-lt"/>
          <a:ea typeface="+mn-ea"/>
          <a:cs typeface="+mn-cs"/>
        </a:defRPr>
      </a:lvl6pPr>
      <a:lvl7pPr marL="4041432" algn="l" defTabSz="673572" rtl="0" eaLnBrk="1" latinLnBrk="0" hangingPunct="1">
        <a:defRPr sz="2700" kern="1200">
          <a:solidFill>
            <a:schemeClr val="tx1"/>
          </a:solidFill>
          <a:latin typeface="+mn-lt"/>
          <a:ea typeface="+mn-ea"/>
          <a:cs typeface="+mn-cs"/>
        </a:defRPr>
      </a:lvl7pPr>
      <a:lvl8pPr marL="4715003" algn="l" defTabSz="673572" rtl="0" eaLnBrk="1" latinLnBrk="0" hangingPunct="1">
        <a:defRPr sz="2700" kern="1200">
          <a:solidFill>
            <a:schemeClr val="tx1"/>
          </a:solidFill>
          <a:latin typeface="+mn-lt"/>
          <a:ea typeface="+mn-ea"/>
          <a:cs typeface="+mn-cs"/>
        </a:defRPr>
      </a:lvl8pPr>
      <a:lvl9pPr marL="5388575" algn="l" defTabSz="673572"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5.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365805"/>
            <a:ext cx="13003053" cy="613861"/>
          </a:xfrm>
        </p:spPr>
        <p:txBody>
          <a:bodyPr>
            <a:normAutofit fontScale="90000"/>
          </a:bodyPr>
          <a:lstStyle/>
          <a:p>
            <a:r>
              <a:rPr lang="en-US" dirty="0" smtClean="0">
                <a:latin typeface="Copperplate"/>
                <a:cs typeface="Copperplate"/>
              </a:rPr>
              <a:t>Famous studies of Plants</a:t>
            </a:r>
            <a:endParaRPr lang="en-US" dirty="0">
              <a:latin typeface="Copperplate"/>
              <a:cs typeface="Copperplate"/>
            </a:endParaRPr>
          </a:p>
        </p:txBody>
      </p:sp>
      <p:sp>
        <p:nvSpPr>
          <p:cNvPr id="5" name="Text Placeholder 4"/>
          <p:cNvSpPr>
            <a:spLocks noGrp="1"/>
          </p:cNvSpPr>
          <p:nvPr>
            <p:ph type="body" sz="quarter" idx="3"/>
          </p:nvPr>
        </p:nvSpPr>
        <p:spPr>
          <a:xfrm>
            <a:off x="354668" y="1148286"/>
            <a:ext cx="6386145" cy="852127"/>
          </a:xfrm>
        </p:spPr>
        <p:txBody>
          <a:bodyPr/>
          <a:lstStyle/>
          <a:p>
            <a:r>
              <a:rPr lang="en-US" dirty="0" smtClean="0">
                <a:latin typeface="Copperplate"/>
                <a:cs typeface="Copperplate"/>
              </a:rPr>
              <a:t>Study #1 (1640s)</a:t>
            </a:r>
            <a:endParaRPr lang="en-US" dirty="0">
              <a:latin typeface="Copperplate"/>
              <a:cs typeface="Copperplate"/>
            </a:endParaRPr>
          </a:p>
        </p:txBody>
      </p:sp>
      <p:sp>
        <p:nvSpPr>
          <p:cNvPr id="6" name="Content Placeholder 5"/>
          <p:cNvSpPr>
            <a:spLocks noGrp="1"/>
          </p:cNvSpPr>
          <p:nvPr>
            <p:ph sz="quarter" idx="4"/>
          </p:nvPr>
        </p:nvSpPr>
        <p:spPr>
          <a:xfrm>
            <a:off x="354669" y="2002579"/>
            <a:ext cx="6816726" cy="6644007"/>
          </a:xfrm>
        </p:spPr>
        <p:txBody>
          <a:bodyPr>
            <a:noAutofit/>
          </a:bodyPr>
          <a:lstStyle/>
          <a:p>
            <a:pPr marL="0" indent="0" algn="just">
              <a:buNone/>
            </a:pPr>
            <a:r>
              <a:rPr lang="en-US" sz="2400" dirty="0"/>
              <a:t>Let’s travel back in time 360 years. It is now the year 1642. We are in Europe. It is a time of excitement and exploration. More people are getting interested in finding out about the world around us. We are going to meet one of these early scientists. He is a doctor but he also does experiments with plants. His name is Jan Baptiste </a:t>
            </a:r>
            <a:r>
              <a:rPr lang="en-US" sz="2400" dirty="0" err="1"/>
              <a:t>vanHelmont</a:t>
            </a:r>
            <a:r>
              <a:rPr lang="en-US" sz="2400" dirty="0"/>
              <a:t>. Dr. van </a:t>
            </a:r>
            <a:r>
              <a:rPr lang="en-US" sz="2400" dirty="0" err="1"/>
              <a:t>Helmont</a:t>
            </a:r>
            <a:r>
              <a:rPr lang="en-US" sz="2400" dirty="0"/>
              <a:t> was very interested in what plants took in from the soil. Almost everyone back in 1642 thought plants gained weight from the soil. van </a:t>
            </a:r>
            <a:r>
              <a:rPr lang="en-US" sz="2400" dirty="0" err="1"/>
              <a:t>Helmont</a:t>
            </a:r>
            <a:r>
              <a:rPr lang="en-US" sz="2400" dirty="0"/>
              <a:t> did an experiment to see if this was true. He planted a 5-pound young willow tree in a bucket containing 200 pounds of soil. He watered the tree regularly but he did not add any more soil to the bucket. After 5 years he weighed the willow tree and bucket again. </a:t>
            </a:r>
            <a:r>
              <a:rPr lang="en-US" sz="2400" dirty="0" smtClean="0"/>
              <a:t>Here are his results.</a:t>
            </a:r>
            <a:endParaRPr lang="en-US" sz="2400" dirty="0"/>
          </a:p>
          <a:p>
            <a:pPr marL="0" indent="0">
              <a:buNone/>
            </a:pPr>
            <a:r>
              <a:rPr lang="en-US" sz="2400" dirty="0"/>
              <a:t> </a:t>
            </a:r>
          </a:p>
          <a:p>
            <a:endParaRPr lang="en-US" sz="2400" dirty="0"/>
          </a:p>
        </p:txBody>
      </p:sp>
      <p:pic>
        <p:nvPicPr>
          <p:cNvPr id="9" name="Picture 8" descr="Macintosh HD:Users:Lindsey:Desktop:Double Pla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2737" y="1813661"/>
            <a:ext cx="5142301" cy="26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ight Arrow 9"/>
          <p:cNvSpPr/>
          <p:nvPr/>
        </p:nvSpPr>
        <p:spPr>
          <a:xfrm>
            <a:off x="9991395" y="3044047"/>
            <a:ext cx="1755498" cy="33615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930541" y="4575412"/>
            <a:ext cx="2378701" cy="1061829"/>
          </a:xfrm>
          <a:prstGeom prst="rect">
            <a:avLst/>
          </a:prstGeom>
          <a:noFill/>
        </p:spPr>
        <p:txBody>
          <a:bodyPr wrap="none" rtlCol="0">
            <a:spAutoFit/>
          </a:bodyPr>
          <a:lstStyle/>
          <a:p>
            <a:r>
              <a:rPr lang="en-US" sz="1800" dirty="0" smtClean="0"/>
              <a:t>Plant Mass = 5 pounds</a:t>
            </a:r>
          </a:p>
          <a:p>
            <a:r>
              <a:rPr lang="en-US" sz="1800" dirty="0" smtClean="0"/>
              <a:t>Soil Mass = 200 pounds</a:t>
            </a:r>
          </a:p>
          <a:p>
            <a:endParaRPr lang="en-US" dirty="0"/>
          </a:p>
        </p:txBody>
      </p:sp>
      <p:sp>
        <p:nvSpPr>
          <p:cNvPr id="12" name="TextBox 11"/>
          <p:cNvSpPr txBox="1"/>
          <p:nvPr/>
        </p:nvSpPr>
        <p:spPr>
          <a:xfrm>
            <a:off x="11672191" y="4594437"/>
            <a:ext cx="2701619" cy="1061829"/>
          </a:xfrm>
          <a:prstGeom prst="rect">
            <a:avLst/>
          </a:prstGeom>
          <a:noFill/>
        </p:spPr>
        <p:txBody>
          <a:bodyPr wrap="none" rtlCol="0">
            <a:spAutoFit/>
          </a:bodyPr>
          <a:lstStyle/>
          <a:p>
            <a:r>
              <a:rPr lang="en-US" sz="1800" dirty="0" smtClean="0"/>
              <a:t>Plant Mass = 169.3 pounds</a:t>
            </a:r>
          </a:p>
          <a:p>
            <a:r>
              <a:rPr lang="en-US" sz="1800" dirty="0" smtClean="0"/>
              <a:t>Soil Mass = 199pounds</a:t>
            </a:r>
          </a:p>
          <a:p>
            <a:endParaRPr lang="en-US" dirty="0"/>
          </a:p>
        </p:txBody>
      </p:sp>
      <p:sp>
        <p:nvSpPr>
          <p:cNvPr id="13" name="TextBox 12"/>
          <p:cNvSpPr txBox="1"/>
          <p:nvPr/>
        </p:nvSpPr>
        <p:spPr>
          <a:xfrm>
            <a:off x="7930541" y="5637242"/>
            <a:ext cx="6244167" cy="2169825"/>
          </a:xfrm>
          <a:prstGeom prst="rect">
            <a:avLst/>
          </a:prstGeom>
          <a:noFill/>
        </p:spPr>
        <p:txBody>
          <a:bodyPr wrap="square" rtlCol="0">
            <a:spAutoFit/>
          </a:bodyPr>
          <a:lstStyle/>
          <a:p>
            <a:r>
              <a:rPr lang="en-US" b="1" dirty="0"/>
              <a:t>Conclusion</a:t>
            </a:r>
            <a:r>
              <a:rPr lang="en-US" dirty="0"/>
              <a:t>: </a:t>
            </a:r>
            <a:r>
              <a:rPr lang="en-US" dirty="0" err="1"/>
              <a:t>vanHelmont</a:t>
            </a:r>
            <a:r>
              <a:rPr lang="en-US" dirty="0"/>
              <a:t> concluded that the willow tree must get most, or even all, of its nutrition and mass from WATER. </a:t>
            </a:r>
            <a:r>
              <a:rPr lang="en-US" dirty="0">
                <a:solidFill>
                  <a:srgbClr val="FF0000"/>
                </a:solidFill>
              </a:rPr>
              <a:t>How does his evidence support his conclusion?</a:t>
            </a:r>
          </a:p>
          <a:p>
            <a:endParaRPr lang="en-US" dirty="0"/>
          </a:p>
        </p:txBody>
      </p:sp>
      <p:sp>
        <p:nvSpPr>
          <p:cNvPr id="14" name="TextBox 13"/>
          <p:cNvSpPr txBox="1"/>
          <p:nvPr/>
        </p:nvSpPr>
        <p:spPr>
          <a:xfrm>
            <a:off x="9729928" y="2614520"/>
            <a:ext cx="1921995" cy="507831"/>
          </a:xfrm>
          <a:prstGeom prst="rect">
            <a:avLst/>
          </a:prstGeom>
          <a:noFill/>
        </p:spPr>
        <p:txBody>
          <a:bodyPr wrap="none" rtlCol="0">
            <a:spAutoFit/>
          </a:bodyPr>
          <a:lstStyle/>
          <a:p>
            <a:r>
              <a:rPr lang="en-US" dirty="0" smtClean="0"/>
              <a:t>5 years later</a:t>
            </a:r>
            <a:endParaRPr lang="en-US" dirty="0"/>
          </a:p>
        </p:txBody>
      </p:sp>
    </p:spTree>
    <p:extLst>
      <p:ext uri="{BB962C8B-B14F-4D97-AF65-F5344CB8AC3E}">
        <p14:creationId xmlns:p14="http://schemas.microsoft.com/office/powerpoint/2010/main" val="618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365805"/>
            <a:ext cx="13003053" cy="613861"/>
          </a:xfrm>
        </p:spPr>
        <p:txBody>
          <a:bodyPr>
            <a:normAutofit fontScale="90000"/>
          </a:bodyPr>
          <a:lstStyle/>
          <a:p>
            <a:r>
              <a:rPr lang="en-US" dirty="0" smtClean="0">
                <a:latin typeface="Copperplate"/>
                <a:cs typeface="Copperplate"/>
              </a:rPr>
              <a:t>Famous studies of Plants</a:t>
            </a:r>
            <a:endParaRPr lang="en-US" dirty="0">
              <a:latin typeface="Copperplate"/>
              <a:cs typeface="Copperplate"/>
            </a:endParaRPr>
          </a:p>
        </p:txBody>
      </p:sp>
      <p:sp>
        <p:nvSpPr>
          <p:cNvPr id="5" name="Text Placeholder 4"/>
          <p:cNvSpPr>
            <a:spLocks noGrp="1"/>
          </p:cNvSpPr>
          <p:nvPr>
            <p:ph type="body" sz="quarter" idx="3"/>
          </p:nvPr>
        </p:nvSpPr>
        <p:spPr>
          <a:xfrm>
            <a:off x="354668" y="1148286"/>
            <a:ext cx="6386145" cy="852127"/>
          </a:xfrm>
        </p:spPr>
        <p:txBody>
          <a:bodyPr/>
          <a:lstStyle/>
          <a:p>
            <a:r>
              <a:rPr lang="en-US" dirty="0" smtClean="0">
                <a:latin typeface="Copperplate"/>
                <a:cs typeface="Copperplate"/>
              </a:rPr>
              <a:t>Study #2 (1690s)</a:t>
            </a:r>
            <a:endParaRPr lang="en-US" dirty="0">
              <a:latin typeface="Copperplate"/>
              <a:cs typeface="Copperplate"/>
            </a:endParaRPr>
          </a:p>
        </p:txBody>
      </p:sp>
      <p:sp>
        <p:nvSpPr>
          <p:cNvPr id="6" name="Content Placeholder 5"/>
          <p:cNvSpPr>
            <a:spLocks noGrp="1"/>
          </p:cNvSpPr>
          <p:nvPr>
            <p:ph sz="quarter" idx="4"/>
          </p:nvPr>
        </p:nvSpPr>
        <p:spPr>
          <a:xfrm>
            <a:off x="354669" y="2002579"/>
            <a:ext cx="6816726" cy="6644007"/>
          </a:xfrm>
        </p:spPr>
        <p:txBody>
          <a:bodyPr>
            <a:noAutofit/>
          </a:bodyPr>
          <a:lstStyle/>
          <a:p>
            <a:pPr marL="0" indent="0" algn="just">
              <a:buNone/>
            </a:pPr>
            <a:r>
              <a:rPr lang="en-US" sz="2400" dirty="0"/>
              <a:t>In the 1690’s a scientist named John Woodward decided to test van </a:t>
            </a:r>
            <a:r>
              <a:rPr lang="en-US" sz="2400" dirty="0" err="1"/>
              <a:t>Helmont’s</a:t>
            </a:r>
            <a:r>
              <a:rPr lang="en-US" sz="2400" dirty="0"/>
              <a:t> findings to see if water was the only source of nutrition for plants. Woodward grew spearmint plants in different types of water, and over the course of several months he monitored how well the plants grew. Some of the spearmint plants were placed in regular river water, some had river water plus soil minerals added, and some were grown in water with no minerals (distilled). He also measured water given off by the plant compared to how much mass was gained—this is the transpiration ratio. Woodward’s results are below:</a:t>
            </a:r>
          </a:p>
          <a:p>
            <a:pPr marL="0" indent="0" algn="just">
              <a:buNone/>
            </a:pPr>
            <a:r>
              <a:rPr lang="en-US" sz="2400" dirty="0"/>
              <a:t> </a:t>
            </a:r>
          </a:p>
          <a:p>
            <a:pPr marL="0" indent="0">
              <a:buNone/>
            </a:pPr>
            <a:r>
              <a:rPr lang="en-US" sz="2400" dirty="0"/>
              <a:t> </a:t>
            </a:r>
          </a:p>
          <a:p>
            <a:endParaRPr lang="en-US" sz="2400" dirty="0"/>
          </a:p>
        </p:txBody>
      </p:sp>
      <p:sp>
        <p:nvSpPr>
          <p:cNvPr id="13" name="TextBox 12"/>
          <p:cNvSpPr txBox="1"/>
          <p:nvPr/>
        </p:nvSpPr>
        <p:spPr>
          <a:xfrm>
            <a:off x="7669777" y="5637242"/>
            <a:ext cx="6504932" cy="3000821"/>
          </a:xfrm>
          <a:prstGeom prst="rect">
            <a:avLst/>
          </a:prstGeom>
          <a:noFill/>
        </p:spPr>
        <p:txBody>
          <a:bodyPr wrap="square" rtlCol="0">
            <a:spAutoFit/>
          </a:bodyPr>
          <a:lstStyle/>
          <a:p>
            <a:r>
              <a:rPr lang="en-US" b="1" dirty="0"/>
              <a:t>Conclusion</a:t>
            </a:r>
            <a:r>
              <a:rPr lang="en-US" dirty="0"/>
              <a:t>: </a:t>
            </a:r>
            <a:r>
              <a:rPr lang="en-US" dirty="0" smtClean="0"/>
              <a:t>Woodward concluded that plants actually get little of their mass from minerals and water, and that most water is given off by plants and does not add mass.  </a:t>
            </a:r>
            <a:r>
              <a:rPr lang="en-US" dirty="0" smtClean="0">
                <a:solidFill>
                  <a:srgbClr val="FF0000"/>
                </a:solidFill>
              </a:rPr>
              <a:t>How </a:t>
            </a:r>
            <a:r>
              <a:rPr lang="en-US" dirty="0">
                <a:solidFill>
                  <a:srgbClr val="FF0000"/>
                </a:solidFill>
              </a:rPr>
              <a:t>does his evidence support his conclusion?</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05220240"/>
              </p:ext>
            </p:extLst>
          </p:nvPr>
        </p:nvGraphicFramePr>
        <p:xfrm>
          <a:off x="7669776" y="1637574"/>
          <a:ext cx="6359796" cy="3496599"/>
        </p:xfrm>
        <a:graphic>
          <a:graphicData uri="http://schemas.openxmlformats.org/drawingml/2006/table">
            <a:tbl>
              <a:tblPr/>
              <a:tblGrid>
                <a:gridCol w="1972929"/>
                <a:gridCol w="2019351"/>
                <a:gridCol w="2367516"/>
              </a:tblGrid>
              <a:tr h="454842">
                <a:tc>
                  <a:txBody>
                    <a:bodyPr/>
                    <a:lstStyle/>
                    <a:p>
                      <a:pPr algn="ctr" fontAlgn="ctr"/>
                      <a:r>
                        <a:rPr lang="en-US" sz="1600" b="1" i="0" u="none" strike="noStrike">
                          <a:solidFill>
                            <a:srgbClr val="000000"/>
                          </a:solidFill>
                          <a:effectLst/>
                          <a:latin typeface="Arial"/>
                        </a:rPr>
                        <a:t>Water Source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Arial"/>
                        </a:rPr>
                        <a:t>% biomass gain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Arial"/>
                        </a:rPr>
                        <a:t>Transpiration Ratio</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842">
                <a:tc>
                  <a:txBody>
                    <a:bodyPr/>
                    <a:lstStyle/>
                    <a:p>
                      <a:pPr algn="l" fontAlgn="ctr"/>
                      <a:r>
                        <a:rPr lang="en-US" sz="1600" b="0" i="0" u="none" strike="noStrike">
                          <a:solidFill>
                            <a:srgbClr val="000000"/>
                          </a:solidFill>
                          <a:effectLst/>
                          <a:latin typeface="Arial"/>
                        </a:rPr>
                        <a:t>River water #1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100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111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842">
                <a:tc>
                  <a:txBody>
                    <a:bodyPr/>
                    <a:lstStyle/>
                    <a:p>
                      <a:pPr algn="l" fontAlgn="ctr"/>
                      <a:r>
                        <a:rPr lang="en-US" sz="1600" b="0" i="0" u="none" strike="noStrike">
                          <a:solidFill>
                            <a:srgbClr val="000000"/>
                          </a:solidFill>
                          <a:effectLst/>
                          <a:latin typeface="Arial"/>
                        </a:rPr>
                        <a:t>River water #2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126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95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0691">
                <a:tc>
                  <a:txBody>
                    <a:bodyPr/>
                    <a:lstStyle/>
                    <a:p>
                      <a:pPr algn="l" fontAlgn="ctr"/>
                      <a:r>
                        <a:rPr lang="en-US" sz="1600" b="0" i="0" u="none" strike="noStrike">
                          <a:solidFill>
                            <a:srgbClr val="000000"/>
                          </a:solidFill>
                          <a:effectLst/>
                          <a:latin typeface="Arial"/>
                        </a:rPr>
                        <a:t>River water + soil minerals #1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222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64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0691">
                <a:tc>
                  <a:txBody>
                    <a:bodyPr/>
                    <a:lstStyle/>
                    <a:p>
                      <a:pPr algn="l" fontAlgn="ctr"/>
                      <a:r>
                        <a:rPr lang="en-US" sz="1600" b="0" i="0" u="none" strike="noStrike" dirty="0">
                          <a:solidFill>
                            <a:srgbClr val="000000"/>
                          </a:solidFill>
                          <a:effectLst/>
                          <a:latin typeface="Arial"/>
                        </a:rPr>
                        <a:t>River water + soil </a:t>
                      </a:r>
                      <a:r>
                        <a:rPr lang="en-US" sz="1800" b="0" i="0" u="none" strike="noStrike" dirty="0">
                          <a:solidFill>
                            <a:srgbClr val="000000"/>
                          </a:solidFill>
                          <a:effectLst/>
                          <a:latin typeface="Arial"/>
                        </a:rPr>
                        <a:t>minerals</a:t>
                      </a:r>
                      <a:r>
                        <a:rPr lang="en-US" sz="1600" b="0" i="0" u="none" strike="noStrike" dirty="0">
                          <a:solidFill>
                            <a:srgbClr val="000000"/>
                          </a:solidFill>
                          <a:effectLst/>
                          <a:latin typeface="Arial"/>
                        </a:rPr>
                        <a:t> #2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309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53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0691">
                <a:tc>
                  <a:txBody>
                    <a:bodyPr/>
                    <a:lstStyle/>
                    <a:p>
                      <a:pPr algn="l" fontAlgn="ctr"/>
                      <a:r>
                        <a:rPr lang="en-US" sz="1600" b="0" i="0" u="none" strike="noStrike" dirty="0">
                          <a:solidFill>
                            <a:srgbClr val="000000"/>
                          </a:solidFill>
                          <a:effectLst/>
                          <a:latin typeface="Arial"/>
                        </a:rPr>
                        <a:t>Distilled water (no minerals)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a:rPr>
                        <a:t>36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a:rPr>
                        <a:t>215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337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365805"/>
            <a:ext cx="13003053" cy="613861"/>
          </a:xfrm>
        </p:spPr>
        <p:txBody>
          <a:bodyPr>
            <a:normAutofit fontScale="90000"/>
          </a:bodyPr>
          <a:lstStyle/>
          <a:p>
            <a:r>
              <a:rPr lang="en-US" dirty="0" smtClean="0">
                <a:latin typeface="Copperplate"/>
                <a:cs typeface="Copperplate"/>
              </a:rPr>
              <a:t>Famous studies of Plants</a:t>
            </a:r>
            <a:endParaRPr lang="en-US" dirty="0">
              <a:latin typeface="Copperplate"/>
              <a:cs typeface="Copperplate"/>
            </a:endParaRPr>
          </a:p>
        </p:txBody>
      </p:sp>
      <p:sp>
        <p:nvSpPr>
          <p:cNvPr id="5" name="Text Placeholder 4"/>
          <p:cNvSpPr>
            <a:spLocks noGrp="1"/>
          </p:cNvSpPr>
          <p:nvPr>
            <p:ph type="body" sz="quarter" idx="3"/>
          </p:nvPr>
        </p:nvSpPr>
        <p:spPr>
          <a:xfrm>
            <a:off x="354668" y="1148286"/>
            <a:ext cx="6386145" cy="852127"/>
          </a:xfrm>
        </p:spPr>
        <p:txBody>
          <a:bodyPr/>
          <a:lstStyle/>
          <a:p>
            <a:r>
              <a:rPr lang="en-US" dirty="0" smtClean="0">
                <a:latin typeface="Copperplate"/>
                <a:cs typeface="Copperplate"/>
              </a:rPr>
              <a:t>Study #3 (1770s)</a:t>
            </a:r>
            <a:endParaRPr lang="en-US" dirty="0">
              <a:latin typeface="Copperplate"/>
              <a:cs typeface="Copperplate"/>
            </a:endParaRPr>
          </a:p>
        </p:txBody>
      </p:sp>
      <p:sp>
        <p:nvSpPr>
          <p:cNvPr id="6" name="Content Placeholder 5"/>
          <p:cNvSpPr>
            <a:spLocks noGrp="1"/>
          </p:cNvSpPr>
          <p:nvPr>
            <p:ph sz="quarter" idx="4"/>
          </p:nvPr>
        </p:nvSpPr>
        <p:spPr>
          <a:xfrm>
            <a:off x="354669" y="2002579"/>
            <a:ext cx="6212736" cy="6644007"/>
          </a:xfrm>
        </p:spPr>
        <p:txBody>
          <a:bodyPr>
            <a:noAutofit/>
          </a:bodyPr>
          <a:lstStyle/>
          <a:p>
            <a:pPr marL="0" indent="0" algn="just">
              <a:buNone/>
            </a:pPr>
            <a:r>
              <a:rPr lang="en-US" sz="2400" dirty="0"/>
              <a:t>Let’s go forward 100 years. It is now the late 18</a:t>
            </a:r>
            <a:r>
              <a:rPr lang="en-US" sz="2400" baseline="30000" dirty="0"/>
              <a:t>th</a:t>
            </a:r>
            <a:r>
              <a:rPr lang="en-US" sz="2400" dirty="0"/>
              <a:t> century, a time of revolution in America and Europe. A scientist named Joseph Priestley is doing a series of tests to see if plants get anything from the air. At this time scientists did not know about oxygen or carbon dioxide, but they knew living things needed air to survive and that fire also needed air. Dr. Priestley placed a burning candle in a container with a plant, sealed the container so no air could get in or out, and eventually the candle went out. After several days, he used a mirror outside the container to light the candle, and the candle lit. Dr. Priestley also placed a mouse in a sealed container with little oxygen and a mouse in a sealed container with little oxygen and a plant. The mouse in the container with the plant lived. The other mouse was not so lucky!</a:t>
            </a:r>
          </a:p>
          <a:p>
            <a:pPr marL="0" indent="0" algn="just">
              <a:buNone/>
            </a:pPr>
            <a:r>
              <a:rPr lang="en-US" sz="2400" dirty="0"/>
              <a:t> </a:t>
            </a:r>
          </a:p>
          <a:p>
            <a:pPr marL="0" indent="0">
              <a:buNone/>
            </a:pPr>
            <a:r>
              <a:rPr lang="en-US" sz="2400" dirty="0"/>
              <a:t> </a:t>
            </a:r>
          </a:p>
          <a:p>
            <a:endParaRPr lang="en-US" sz="2400" dirty="0"/>
          </a:p>
        </p:txBody>
      </p:sp>
      <p:sp>
        <p:nvSpPr>
          <p:cNvPr id="13" name="TextBox 12"/>
          <p:cNvSpPr txBox="1"/>
          <p:nvPr/>
        </p:nvSpPr>
        <p:spPr>
          <a:xfrm>
            <a:off x="7039097" y="4136367"/>
            <a:ext cx="7135612" cy="2169825"/>
          </a:xfrm>
          <a:prstGeom prst="rect">
            <a:avLst/>
          </a:prstGeom>
          <a:noFill/>
        </p:spPr>
        <p:txBody>
          <a:bodyPr wrap="square" rtlCol="0">
            <a:spAutoFit/>
          </a:bodyPr>
          <a:lstStyle/>
          <a:p>
            <a:r>
              <a:rPr lang="en-US" b="1" dirty="0"/>
              <a:t>Conclusion</a:t>
            </a:r>
            <a:r>
              <a:rPr lang="en-US" dirty="0"/>
              <a:t>: </a:t>
            </a:r>
            <a:r>
              <a:rPr lang="en-US" dirty="0" smtClean="0"/>
              <a:t>Plants replenish the air so candles and living organisms can breathe, so plants change the air around them. </a:t>
            </a:r>
          </a:p>
          <a:p>
            <a:r>
              <a:rPr lang="en-US" dirty="0" smtClean="0">
                <a:solidFill>
                  <a:srgbClr val="FF0000"/>
                </a:solidFill>
              </a:rPr>
              <a:t>How </a:t>
            </a:r>
            <a:r>
              <a:rPr lang="en-US" dirty="0">
                <a:solidFill>
                  <a:srgbClr val="FF0000"/>
                </a:solidFill>
              </a:rPr>
              <a:t>does his evidence support his conclusion?</a:t>
            </a:r>
          </a:p>
          <a:p>
            <a:endParaRPr lang="en-US" dirty="0"/>
          </a:p>
        </p:txBody>
      </p:sp>
      <p:pic>
        <p:nvPicPr>
          <p:cNvPr id="7" name="Picture 6" descr="Macintosh HD:Users:Lindsey:Desktop:mouse.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1395" y="2147052"/>
            <a:ext cx="6522821" cy="1676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1474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97" y="365805"/>
            <a:ext cx="13003053" cy="613861"/>
          </a:xfrm>
        </p:spPr>
        <p:txBody>
          <a:bodyPr>
            <a:normAutofit fontScale="90000"/>
          </a:bodyPr>
          <a:lstStyle/>
          <a:p>
            <a:r>
              <a:rPr lang="en-US" dirty="0" smtClean="0">
                <a:latin typeface="Copperplate"/>
                <a:cs typeface="Copperplate"/>
              </a:rPr>
              <a:t>Famous studies of Plants</a:t>
            </a:r>
            <a:endParaRPr lang="en-US" dirty="0">
              <a:latin typeface="Copperplate"/>
              <a:cs typeface="Copperplate"/>
            </a:endParaRPr>
          </a:p>
        </p:txBody>
      </p:sp>
      <p:sp>
        <p:nvSpPr>
          <p:cNvPr id="5" name="Text Placeholder 4"/>
          <p:cNvSpPr>
            <a:spLocks noGrp="1"/>
          </p:cNvSpPr>
          <p:nvPr>
            <p:ph type="body" sz="quarter" idx="3"/>
          </p:nvPr>
        </p:nvSpPr>
        <p:spPr>
          <a:xfrm>
            <a:off x="354668" y="1148286"/>
            <a:ext cx="6386145" cy="852127"/>
          </a:xfrm>
        </p:spPr>
        <p:txBody>
          <a:bodyPr/>
          <a:lstStyle/>
          <a:p>
            <a:r>
              <a:rPr lang="en-US" dirty="0" smtClean="0">
                <a:latin typeface="Copperplate"/>
                <a:cs typeface="Copperplate"/>
              </a:rPr>
              <a:t>Study #4 (1780s-1790s)</a:t>
            </a:r>
            <a:endParaRPr lang="en-US" dirty="0">
              <a:latin typeface="Copperplate"/>
              <a:cs typeface="Copperplate"/>
            </a:endParaRPr>
          </a:p>
        </p:txBody>
      </p:sp>
      <p:sp>
        <p:nvSpPr>
          <p:cNvPr id="6" name="Content Placeholder 5"/>
          <p:cNvSpPr>
            <a:spLocks noGrp="1"/>
          </p:cNvSpPr>
          <p:nvPr>
            <p:ph sz="quarter" idx="4"/>
          </p:nvPr>
        </p:nvSpPr>
        <p:spPr>
          <a:xfrm>
            <a:off x="354669" y="2002579"/>
            <a:ext cx="6212736" cy="6644007"/>
          </a:xfrm>
        </p:spPr>
        <p:txBody>
          <a:bodyPr>
            <a:noAutofit/>
          </a:bodyPr>
          <a:lstStyle/>
          <a:p>
            <a:pPr marL="0" indent="0" algn="just">
              <a:buNone/>
            </a:pPr>
            <a:r>
              <a:rPr lang="en-US" sz="2400" dirty="0"/>
              <a:t>Scientists started to find that air was a mixture of different gases, including oxygen and carbon dioxide. Many scientists knew that plants gave off oxygen, but it was Jean </a:t>
            </a:r>
            <a:r>
              <a:rPr lang="en-US" sz="2400" dirty="0" err="1"/>
              <a:t>Senebier</a:t>
            </a:r>
            <a:r>
              <a:rPr lang="en-US" sz="2400" dirty="0"/>
              <a:t> who found that plants also take in carbon dioxide while they give off oxygen (when placed in the light). </a:t>
            </a:r>
            <a:r>
              <a:rPr lang="en-US" sz="2400" dirty="0" err="1"/>
              <a:t>Senebier</a:t>
            </a:r>
            <a:r>
              <a:rPr lang="en-US" sz="2400" dirty="0"/>
              <a:t> did many studies to show this, but in one study </a:t>
            </a:r>
            <a:r>
              <a:rPr lang="en-US" sz="2400" dirty="0" err="1"/>
              <a:t>Senebier</a:t>
            </a:r>
            <a:r>
              <a:rPr lang="en-US" sz="2400" dirty="0"/>
              <a:t> placed raspberry leaves in a sealed container with extra carbon dioxide. He placed the sealed container in the light from 7 a.m. to 6 p.m. for 6 days. He then measured the amount of oxygen after 6 days and found it was higher than the amount of oxygen in normal air. Carbon dioxide was lower than in normal air.</a:t>
            </a:r>
          </a:p>
          <a:p>
            <a:pPr marL="0" indent="0" algn="just">
              <a:buNone/>
            </a:pPr>
            <a:r>
              <a:rPr lang="en-US" sz="2400" dirty="0"/>
              <a:t> </a:t>
            </a:r>
          </a:p>
          <a:p>
            <a:pPr marL="0" indent="0">
              <a:buNone/>
            </a:pPr>
            <a:r>
              <a:rPr lang="en-US" sz="2400" dirty="0"/>
              <a:t> </a:t>
            </a:r>
          </a:p>
          <a:p>
            <a:endParaRPr lang="en-US" sz="2400" dirty="0"/>
          </a:p>
        </p:txBody>
      </p:sp>
      <p:sp>
        <p:nvSpPr>
          <p:cNvPr id="13" name="TextBox 12"/>
          <p:cNvSpPr txBox="1"/>
          <p:nvPr/>
        </p:nvSpPr>
        <p:spPr>
          <a:xfrm>
            <a:off x="7039097" y="6549330"/>
            <a:ext cx="7135612" cy="2585323"/>
          </a:xfrm>
          <a:prstGeom prst="rect">
            <a:avLst/>
          </a:prstGeom>
          <a:noFill/>
        </p:spPr>
        <p:txBody>
          <a:bodyPr wrap="square" rtlCol="0">
            <a:spAutoFit/>
          </a:bodyPr>
          <a:lstStyle/>
          <a:p>
            <a:r>
              <a:rPr lang="en-US" b="1" dirty="0" smtClean="0"/>
              <a:t>Conclusion:</a:t>
            </a:r>
            <a:r>
              <a:rPr lang="en-US" dirty="0" smtClean="0"/>
              <a:t> </a:t>
            </a:r>
            <a:r>
              <a:rPr lang="en-US" dirty="0" err="1"/>
              <a:t>Senebier</a:t>
            </a:r>
            <a:r>
              <a:rPr lang="en-US" dirty="0"/>
              <a:t> concluded that some mass of plants must come from gases in the air. He thought plants took the carbon out of carbon dioxide, and gave off the extra oxygen.</a:t>
            </a:r>
          </a:p>
          <a:p>
            <a:r>
              <a:rPr lang="en-US" dirty="0" smtClean="0">
                <a:solidFill>
                  <a:srgbClr val="FF0000"/>
                </a:solidFill>
              </a:rPr>
              <a:t>How </a:t>
            </a:r>
            <a:r>
              <a:rPr lang="en-US" dirty="0">
                <a:solidFill>
                  <a:srgbClr val="FF0000"/>
                </a:solidFill>
              </a:rPr>
              <a:t>does his evidence support his conclusion?</a:t>
            </a:r>
          </a:p>
          <a:p>
            <a:endParaRPr lang="en-US" dirty="0"/>
          </a:p>
        </p:txBody>
      </p:sp>
      <p:pic>
        <p:nvPicPr>
          <p:cNvPr id="8" name="Picture 7" descr="Macintosh HD:Users:Lindsey:Desktop:sun-62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66865" y="1800072"/>
            <a:ext cx="1569166" cy="1394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n 8"/>
          <p:cNvSpPr>
            <a:spLocks noChangeArrowheads="1"/>
          </p:cNvSpPr>
          <p:nvPr/>
        </p:nvSpPr>
        <p:spPr bwMode="auto">
          <a:xfrm>
            <a:off x="6866865" y="3300964"/>
            <a:ext cx="1569166" cy="1645452"/>
          </a:xfrm>
          <a:prstGeom prst="can">
            <a:avLst>
              <a:gd name="adj" fmla="val 20211"/>
            </a:avLst>
          </a:prstGeom>
          <a:solidFill>
            <a:srgbClr val="FFFFFF"/>
          </a:solidFill>
          <a:ln w="9525">
            <a:solidFill>
              <a:srgbClr val="000000"/>
            </a:solidFill>
            <a:round/>
            <a:headEnd/>
            <a:tailEnd/>
          </a:ln>
          <a:effectLst>
            <a:outerShdw blurRad="40000" dist="23000" dir="5400000" rotWithShape="0">
              <a:srgbClr val="808080">
                <a:alpha val="34999"/>
              </a:srgbClr>
            </a:outerShdw>
          </a:effectLst>
        </p:spPr>
        <p:txBody>
          <a:bodyPr rot="0" vert="horz" wrap="square" lIns="91440" tIns="45720" rIns="91440" bIns="45720" anchor="ctr" anchorCtr="0" upright="1">
            <a:noAutofit/>
          </a:bodyPr>
          <a:lstStyle/>
          <a:p>
            <a:endParaRPr lang="en-US"/>
          </a:p>
        </p:txBody>
      </p:sp>
      <p:pic>
        <p:nvPicPr>
          <p:cNvPr id="10" name="Picture 9" descr="Macintosh HD:Users:Lindsey:Desktop:redraspberry.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8921" y="4027514"/>
            <a:ext cx="1069780" cy="734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36"/>
          <p:cNvSpPr txBox="1">
            <a:spLocks noChangeArrowheads="1"/>
          </p:cNvSpPr>
          <p:nvPr/>
        </p:nvSpPr>
        <p:spPr bwMode="auto">
          <a:xfrm>
            <a:off x="6904090" y="5165547"/>
            <a:ext cx="3201006" cy="91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400" dirty="0">
                <a:effectLst/>
                <a:latin typeface="Arial"/>
                <a:ea typeface="Cambria"/>
                <a:cs typeface="Times New Roman"/>
              </a:rPr>
              <a:t>Oxygen: 18%</a:t>
            </a:r>
            <a:endParaRPr lang="en-US" sz="3600" dirty="0">
              <a:effectLst/>
              <a:latin typeface="Arial"/>
              <a:ea typeface="Cambria"/>
              <a:cs typeface="Times New Roman"/>
            </a:endParaRPr>
          </a:p>
          <a:p>
            <a:pPr marL="0" marR="0">
              <a:spcBef>
                <a:spcPts val="0"/>
              </a:spcBef>
              <a:spcAft>
                <a:spcPts val="0"/>
              </a:spcAft>
            </a:pPr>
            <a:r>
              <a:rPr lang="en-US" sz="2400" dirty="0">
                <a:effectLst/>
                <a:latin typeface="Arial"/>
                <a:ea typeface="Cambria"/>
                <a:cs typeface="Times New Roman"/>
              </a:rPr>
              <a:t>Carbon Dioxide: 6%</a:t>
            </a:r>
            <a:endParaRPr lang="en-US" sz="3600" dirty="0">
              <a:effectLst/>
              <a:latin typeface="Arial"/>
              <a:ea typeface="Cambria"/>
              <a:cs typeface="Times New Roman"/>
            </a:endParaRPr>
          </a:p>
        </p:txBody>
      </p:sp>
      <p:pic>
        <p:nvPicPr>
          <p:cNvPr id="12" name="Picture 11" descr="Macintosh HD:Users:Lindsey:Desktop:2011 PLANT UNIT:Media:Large Plan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69885" y="2661283"/>
            <a:ext cx="1324531" cy="228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Arrow Connector 13"/>
          <p:cNvCxnSpPr>
            <a:cxnSpLocks noChangeShapeType="1"/>
          </p:cNvCxnSpPr>
          <p:nvPr/>
        </p:nvCxnSpPr>
        <p:spPr bwMode="auto">
          <a:xfrm>
            <a:off x="9975219" y="1812976"/>
            <a:ext cx="1438629" cy="22508"/>
          </a:xfrm>
          <a:prstGeom prst="straightConnector1">
            <a:avLst/>
          </a:prstGeom>
          <a:noFill/>
          <a:ln w="9525">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5" name="Straight Arrow Connector 14"/>
          <p:cNvCxnSpPr>
            <a:cxnSpLocks noChangeShapeType="1"/>
          </p:cNvCxnSpPr>
          <p:nvPr/>
        </p:nvCxnSpPr>
        <p:spPr bwMode="auto">
          <a:xfrm>
            <a:off x="9975219" y="1835484"/>
            <a:ext cx="1438629" cy="1111897"/>
          </a:xfrm>
          <a:prstGeom prst="straightConnector1">
            <a:avLst/>
          </a:prstGeom>
          <a:noFill/>
          <a:ln w="9525">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6" name="Text Box 57"/>
          <p:cNvSpPr txBox="1">
            <a:spLocks noChangeArrowheads="1"/>
          </p:cNvSpPr>
          <p:nvPr/>
        </p:nvSpPr>
        <p:spPr bwMode="auto">
          <a:xfrm>
            <a:off x="12659281" y="1417431"/>
            <a:ext cx="1178334" cy="437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3200" b="1" dirty="0">
                <a:effectLst/>
                <a:latin typeface="Arial"/>
                <a:ea typeface="Cambria"/>
                <a:cs typeface="Times New Roman"/>
              </a:rPr>
              <a:t>AIR</a:t>
            </a:r>
            <a:endParaRPr lang="en-US" sz="4400" dirty="0">
              <a:effectLst/>
              <a:latin typeface="Arial"/>
              <a:ea typeface="Cambria"/>
              <a:cs typeface="Times New Roman"/>
            </a:endParaRPr>
          </a:p>
        </p:txBody>
      </p:sp>
      <p:sp>
        <p:nvSpPr>
          <p:cNvPr id="17" name="Text Box 26"/>
          <p:cNvSpPr txBox="1">
            <a:spLocks noChangeArrowheads="1"/>
          </p:cNvSpPr>
          <p:nvPr/>
        </p:nvSpPr>
        <p:spPr bwMode="auto">
          <a:xfrm>
            <a:off x="9110490" y="1564064"/>
            <a:ext cx="1176025" cy="721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3200" b="1" dirty="0">
                <a:effectLst/>
                <a:latin typeface="Arial"/>
                <a:ea typeface="Cambria"/>
                <a:cs typeface="Times New Roman"/>
              </a:rPr>
              <a:t>CO</a:t>
            </a:r>
            <a:r>
              <a:rPr lang="en-US" sz="3200" b="1" baseline="-25000" dirty="0">
                <a:effectLst/>
                <a:latin typeface="Arial"/>
                <a:ea typeface="Cambria"/>
                <a:cs typeface="Times New Roman"/>
              </a:rPr>
              <a:t>2</a:t>
            </a:r>
            <a:endParaRPr lang="en-US" sz="3200" dirty="0">
              <a:effectLst/>
              <a:latin typeface="Arial"/>
              <a:ea typeface="Cambria"/>
              <a:cs typeface="Times New Roman"/>
            </a:endParaRPr>
          </a:p>
        </p:txBody>
      </p:sp>
      <p:sp>
        <p:nvSpPr>
          <p:cNvPr id="18" name="Text Box 51"/>
          <p:cNvSpPr txBox="1">
            <a:spLocks noChangeArrowheads="1"/>
          </p:cNvSpPr>
          <p:nvPr/>
        </p:nvSpPr>
        <p:spPr bwMode="auto">
          <a:xfrm>
            <a:off x="11413847" y="1489999"/>
            <a:ext cx="8463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3200" b="1" dirty="0">
                <a:effectLst/>
                <a:latin typeface="Arial"/>
                <a:ea typeface="Cambria"/>
                <a:cs typeface="Times New Roman"/>
              </a:rPr>
              <a:t>O</a:t>
            </a:r>
            <a:r>
              <a:rPr lang="en-US" sz="3200" b="1" baseline="-25000" dirty="0">
                <a:effectLst/>
                <a:latin typeface="Arial"/>
                <a:ea typeface="Cambria"/>
                <a:cs typeface="Times New Roman"/>
              </a:rPr>
              <a:t>2</a:t>
            </a:r>
            <a:endParaRPr lang="en-US" sz="4400" dirty="0">
              <a:effectLst/>
              <a:latin typeface="Arial"/>
              <a:ea typeface="Cambria"/>
              <a:cs typeface="Times New Roman"/>
            </a:endParaRPr>
          </a:p>
        </p:txBody>
      </p:sp>
      <p:sp>
        <p:nvSpPr>
          <p:cNvPr id="19" name="Text Box 30"/>
          <p:cNvSpPr txBox="1">
            <a:spLocks noChangeArrowheads="1"/>
          </p:cNvSpPr>
          <p:nvPr/>
        </p:nvSpPr>
        <p:spPr bwMode="auto">
          <a:xfrm>
            <a:off x="11459133" y="2724093"/>
            <a:ext cx="801024" cy="826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3200" b="1" dirty="0">
                <a:effectLst/>
                <a:latin typeface="Arial"/>
                <a:ea typeface="Cambria"/>
                <a:cs typeface="Times New Roman"/>
              </a:rPr>
              <a:t>C</a:t>
            </a:r>
            <a:endParaRPr lang="en-US" sz="4400" dirty="0">
              <a:effectLst/>
              <a:latin typeface="Arial"/>
              <a:ea typeface="Cambria"/>
              <a:cs typeface="Times New Roman"/>
            </a:endParaRPr>
          </a:p>
        </p:txBody>
      </p:sp>
      <p:cxnSp>
        <p:nvCxnSpPr>
          <p:cNvPr id="20" name="Straight Arrow Connector 19"/>
          <p:cNvCxnSpPr>
            <a:cxnSpLocks noChangeShapeType="1"/>
          </p:cNvCxnSpPr>
          <p:nvPr/>
        </p:nvCxnSpPr>
        <p:spPr bwMode="auto">
          <a:xfrm>
            <a:off x="12024311" y="1800072"/>
            <a:ext cx="689396" cy="1"/>
          </a:xfrm>
          <a:prstGeom prst="straightConnector1">
            <a:avLst/>
          </a:prstGeom>
          <a:noFill/>
          <a:ln w="9525">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a:off x="11939966" y="3194490"/>
            <a:ext cx="559874" cy="355749"/>
          </a:xfrm>
          <a:prstGeom prst="straightConnector1">
            <a:avLst/>
          </a:prstGeom>
          <a:noFill/>
          <a:ln w="9525">
            <a:solidFill>
              <a:srgbClr val="000000"/>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9936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731</TotalTime>
  <Words>855</Words>
  <Application>Microsoft Macintosh PowerPoint</Application>
  <PresentationFormat>Custom</PresentationFormat>
  <Paragraphs>54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Famous studies of Plants</vt:lpstr>
      <vt:lpstr>Famous studies of Plants</vt:lpstr>
      <vt:lpstr>Famous studies of Plants</vt:lpstr>
      <vt:lpstr>Famous studies of Plants</vt:lpstr>
    </vt:vector>
  </TitlesOfParts>
  <Company>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Tool for Molecular Models Start by making the molecules of the reactants and putting them on the reactants side, then rearrange the atoms and energy units to show the products.</dc:title>
  <dc:creator>Andy Anderson</dc:creator>
  <cp:lastModifiedBy>Hannah Miller</cp:lastModifiedBy>
  <cp:revision>68</cp:revision>
  <dcterms:created xsi:type="dcterms:W3CDTF">2012-07-02T11:12:04Z</dcterms:created>
  <dcterms:modified xsi:type="dcterms:W3CDTF">2012-08-09T18:28:06Z</dcterms:modified>
</cp:coreProperties>
</file>